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1" r:id="rId1"/>
  </p:sldMasterIdLst>
  <p:sldIdLst>
    <p:sldId id="256" r:id="rId2"/>
    <p:sldId id="257" r:id="rId3"/>
    <p:sldId id="258" r:id="rId4"/>
    <p:sldId id="259" r:id="rId5"/>
    <p:sldId id="260" r:id="rId6"/>
    <p:sldId id="266" r:id="rId7"/>
    <p:sldId id="261" r:id="rId8"/>
    <p:sldId id="262" r:id="rId9"/>
    <p:sldId id="263" r:id="rId10"/>
    <p:sldId id="264" r:id="rId11"/>
    <p:sldId id="265" r:id="rId12"/>
    <p:sldId id="275" r:id="rId13"/>
    <p:sldId id="270" r:id="rId14"/>
    <p:sldId id="272" r:id="rId15"/>
    <p:sldId id="277" r:id="rId16"/>
    <p:sldId id="278"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28"/>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26241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3205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0705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35167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28028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863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113472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94295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6031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24402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2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9675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7/31/2020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8798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52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22066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49157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cxnSp>
          <p:nvCxnSpPr>
            <p:cNvPr id="7" name="Straight Connector 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7/31/2020</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757711240"/>
      </p:ext>
    </p:extLst>
  </p:cSld>
  <p:clrMap bg1="dk1" tx1="lt1" bg2="dk2" tx2="lt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 id="2147483863" r:id="rId12"/>
    <p:sldLayoutId id="2147483864" r:id="rId13"/>
    <p:sldLayoutId id="2147483865" r:id="rId14"/>
    <p:sldLayoutId id="2147483866" r:id="rId15"/>
    <p:sldLayoutId id="214748386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47800"/>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KOTHARI COMMISION</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676400" y="2514600"/>
            <a:ext cx="5791200" cy="2743200"/>
          </a:xfrm>
        </p:spPr>
        <p:txBody>
          <a:bodyPr>
            <a:normAutofit/>
          </a:bodyPr>
          <a:lstStyle/>
          <a:p>
            <a:pPr algn="ctr"/>
            <a:r>
              <a:rPr lang="en-US" b="1" dirty="0" smtClean="0">
                <a:solidFill>
                  <a:schemeClr val="tx1"/>
                </a:solidFill>
                <a:latin typeface="Times New Roman" panose="02020603050405020304" pitchFamily="18" charset="0"/>
                <a:cs typeface="Times New Roman" panose="02020603050405020304" pitchFamily="18" charset="0"/>
              </a:rPr>
              <a:t>Presented by</a:t>
            </a:r>
          </a:p>
          <a:p>
            <a:pPr algn="ctr"/>
            <a:r>
              <a:rPr lang="en-US" sz="2400" b="1" dirty="0" smtClean="0">
                <a:solidFill>
                  <a:schemeClr val="tx1"/>
                </a:solidFill>
                <a:latin typeface="Times New Roman" panose="02020603050405020304" pitchFamily="18" charset="0"/>
                <a:cs typeface="Times New Roman" panose="02020603050405020304" pitchFamily="18" charset="0"/>
              </a:rPr>
              <a:t>Dr</a:t>
            </a:r>
            <a:r>
              <a:rPr lang="en-US" sz="2400" b="1" dirty="0" smtClean="0">
                <a:solidFill>
                  <a:schemeClr val="tx1"/>
                </a:solidFill>
                <a:latin typeface="Times New Roman" panose="02020603050405020304" pitchFamily="18" charset="0"/>
                <a:cs typeface="Times New Roman" panose="02020603050405020304" pitchFamily="18" charset="0"/>
              </a:rPr>
              <a:t>. P. SUBRAMANIAN</a:t>
            </a:r>
          </a:p>
          <a:p>
            <a:pPr algn="ctr"/>
            <a:r>
              <a:rPr lang="en-US" sz="2100" dirty="0" smtClean="0">
                <a:solidFill>
                  <a:schemeClr val="tx1"/>
                </a:solidFill>
                <a:latin typeface="Times New Roman" panose="02020603050405020304" pitchFamily="18" charset="0"/>
                <a:cs typeface="Times New Roman" panose="02020603050405020304" pitchFamily="18" charset="0"/>
              </a:rPr>
              <a:t>Assistant Professor</a:t>
            </a:r>
          </a:p>
          <a:p>
            <a:pPr algn="ctr"/>
            <a:r>
              <a:rPr lang="en-US" dirty="0" smtClean="0">
                <a:solidFill>
                  <a:schemeClr val="tx1"/>
                </a:solidFill>
                <a:latin typeface="Times New Roman" panose="02020603050405020304" pitchFamily="18" charset="0"/>
                <a:cs typeface="Times New Roman" panose="02020603050405020304" pitchFamily="18" charset="0"/>
              </a:rPr>
              <a:t>Department of Educational Planning and Administration</a:t>
            </a:r>
          </a:p>
          <a:p>
            <a:pPr algn="ctr"/>
            <a:r>
              <a:rPr lang="en-US" dirty="0" smtClean="0">
                <a:solidFill>
                  <a:schemeClr val="tx1"/>
                </a:solidFill>
                <a:latin typeface="Times New Roman" panose="02020603050405020304" pitchFamily="18" charset="0"/>
                <a:cs typeface="Times New Roman" panose="02020603050405020304" pitchFamily="18" charset="0"/>
              </a:rPr>
              <a:t>Tamil Nadu Teachers Education University</a:t>
            </a:r>
          </a:p>
          <a:p>
            <a:pPr algn="ctr"/>
            <a:r>
              <a:rPr lang="en-US" dirty="0" err="1" smtClean="0">
                <a:solidFill>
                  <a:schemeClr val="tx1"/>
                </a:solidFill>
                <a:latin typeface="Times New Roman" panose="02020603050405020304" pitchFamily="18" charset="0"/>
                <a:cs typeface="Times New Roman" panose="02020603050405020304" pitchFamily="18" charset="0"/>
              </a:rPr>
              <a:t>Karapakkam</a:t>
            </a:r>
            <a:r>
              <a:rPr lang="en-US" dirty="0" smtClean="0">
                <a:solidFill>
                  <a:schemeClr val="tx1"/>
                </a:solidFill>
                <a:latin typeface="Times New Roman" panose="02020603050405020304" pitchFamily="18" charset="0"/>
                <a:cs typeface="Times New Roman" panose="02020603050405020304" pitchFamily="18" charset="0"/>
              </a:rPr>
              <a:t>, Chennai – 600 097.</a:t>
            </a:r>
            <a:endParaRPr lang="en-US"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52400"/>
            <a:ext cx="6798734" cy="1447801"/>
          </a:xfrm>
        </p:spPr>
        <p:txBody>
          <a:bodyPr>
            <a:noAutofit/>
          </a:bodyPr>
          <a:lstStyle/>
          <a:p>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HIGHER PRIMARY STAGE</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 (CLASS V-VIII)</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76865" y="1905000"/>
            <a:ext cx="6798736" cy="4057841"/>
          </a:xfrm>
        </p:spPr>
        <p:txBody>
          <a:bodyPr>
            <a:normAutofit fontScale="25000" lnSpcReduction="20000"/>
          </a:bodyPr>
          <a:lstStyle/>
          <a:p>
            <a:pPr lvl="0"/>
            <a:r>
              <a:rPr lang="en-US" sz="8000" dirty="0" smtClean="0">
                <a:latin typeface="Times New Roman" panose="02020603050405020304" pitchFamily="18" charset="0"/>
                <a:cs typeface="Times New Roman" panose="02020603050405020304" pitchFamily="18" charset="0"/>
              </a:rPr>
              <a:t>Two languages</a:t>
            </a:r>
          </a:p>
          <a:p>
            <a:pPr lvl="0"/>
            <a:r>
              <a:rPr lang="en-US" sz="8000" dirty="0" smtClean="0">
                <a:latin typeface="Times New Roman" panose="02020603050405020304" pitchFamily="18" charset="0"/>
                <a:cs typeface="Times New Roman" panose="02020603050405020304" pitchFamily="18" charset="0"/>
              </a:rPr>
              <a:t>Mother tongue or the regional language</a:t>
            </a:r>
          </a:p>
          <a:p>
            <a:pPr lvl="0"/>
            <a:r>
              <a:rPr lang="en-US" sz="8000" dirty="0" smtClean="0">
                <a:latin typeface="Times New Roman" panose="02020603050405020304" pitchFamily="18" charset="0"/>
                <a:cs typeface="Times New Roman" panose="02020603050405020304" pitchFamily="18" charset="0"/>
              </a:rPr>
              <a:t>Hindi or English</a:t>
            </a:r>
          </a:p>
          <a:p>
            <a:pPr lvl="0"/>
            <a:r>
              <a:rPr lang="en-US" sz="8000" dirty="0" smtClean="0">
                <a:latin typeface="Times New Roman" panose="02020603050405020304" pitchFamily="18" charset="0"/>
                <a:cs typeface="Times New Roman" panose="02020603050405020304" pitchFamily="18" charset="0"/>
              </a:rPr>
              <a:t>A third language (English, Hindi, or the regional language) might be studied on an optional basis.</a:t>
            </a:r>
          </a:p>
          <a:p>
            <a:pPr lvl="0"/>
            <a:r>
              <a:rPr lang="en-US" sz="8000" dirty="0" smtClean="0">
                <a:latin typeface="Times New Roman" panose="02020603050405020304" pitchFamily="18" charset="0"/>
                <a:cs typeface="Times New Roman" panose="02020603050405020304" pitchFamily="18" charset="0"/>
              </a:rPr>
              <a:t>Mathematics</a:t>
            </a:r>
          </a:p>
          <a:p>
            <a:pPr lvl="0"/>
            <a:r>
              <a:rPr lang="en-US" sz="8000" dirty="0" smtClean="0">
                <a:latin typeface="Times New Roman" panose="02020603050405020304" pitchFamily="18" charset="0"/>
                <a:cs typeface="Times New Roman" panose="02020603050405020304" pitchFamily="18" charset="0"/>
              </a:rPr>
              <a:t>Science</a:t>
            </a:r>
          </a:p>
          <a:p>
            <a:pPr lvl="0"/>
            <a:r>
              <a:rPr lang="en-US" sz="8000" dirty="0" smtClean="0">
                <a:latin typeface="Times New Roman" panose="02020603050405020304" pitchFamily="18" charset="0"/>
                <a:cs typeface="Times New Roman" panose="02020603050405020304" pitchFamily="18" charset="0"/>
              </a:rPr>
              <a:t>Social studies</a:t>
            </a:r>
          </a:p>
          <a:p>
            <a:pPr lvl="0"/>
            <a:r>
              <a:rPr lang="en-US" sz="8000" dirty="0" smtClean="0">
                <a:latin typeface="Times New Roman" panose="02020603050405020304" pitchFamily="18" charset="0"/>
                <a:cs typeface="Times New Roman" panose="02020603050405020304" pitchFamily="18" charset="0"/>
              </a:rPr>
              <a:t>Art or craft</a:t>
            </a:r>
          </a:p>
          <a:p>
            <a:pPr lvl="0"/>
            <a:r>
              <a:rPr lang="en-US" sz="8000" dirty="0" smtClean="0">
                <a:latin typeface="Times New Roman" panose="02020603050405020304" pitchFamily="18" charset="0"/>
                <a:cs typeface="Times New Roman" panose="02020603050405020304" pitchFamily="18" charset="0"/>
              </a:rPr>
              <a:t>Work experience</a:t>
            </a:r>
          </a:p>
          <a:p>
            <a:pPr lvl="0"/>
            <a:r>
              <a:rPr lang="en-US" sz="8000" dirty="0" smtClean="0">
                <a:latin typeface="Times New Roman" panose="02020603050405020304" pitchFamily="18" charset="0"/>
                <a:cs typeface="Times New Roman" panose="02020603050405020304" pitchFamily="18" charset="0"/>
              </a:rPr>
              <a:t>Physical education</a:t>
            </a:r>
          </a:p>
          <a:p>
            <a:pPr lvl="0"/>
            <a:r>
              <a:rPr lang="en-US" sz="8000" dirty="0" smtClean="0">
                <a:latin typeface="Times New Roman" panose="02020603050405020304" pitchFamily="18" charset="0"/>
                <a:cs typeface="Times New Roman" panose="02020603050405020304" pitchFamily="18" charset="0"/>
              </a:rPr>
              <a:t>Education in moral and spiritual values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latin typeface="Times New Roman" panose="02020603050405020304" pitchFamily="18" charset="0"/>
                <a:cs typeface="Times New Roman" panose="02020603050405020304" pitchFamily="18" charset="0"/>
              </a:rPr>
              <a:t>LOWER SECONDARY STAGE </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(CLASS IX- X)</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752600"/>
            <a:ext cx="8229600" cy="4373563"/>
          </a:xfrm>
        </p:spPr>
        <p:txBody>
          <a:bodyPr>
            <a:normAutofit/>
          </a:bodyPr>
          <a:lstStyle/>
          <a:p>
            <a:pPr lvl="0"/>
            <a:r>
              <a:rPr lang="en-US" sz="2400" dirty="0" smtClean="0">
                <a:latin typeface="Times New Roman" panose="02020603050405020304" pitchFamily="18" charset="0"/>
                <a:cs typeface="Times New Roman" panose="02020603050405020304" pitchFamily="18" charset="0"/>
              </a:rPr>
              <a:t>Three languages</a:t>
            </a:r>
          </a:p>
          <a:p>
            <a:pPr lvl="0"/>
            <a:r>
              <a:rPr lang="en-US" sz="2400" dirty="0" smtClean="0">
                <a:latin typeface="Times New Roman" panose="02020603050405020304" pitchFamily="18" charset="0"/>
                <a:cs typeface="Times New Roman" panose="02020603050405020304" pitchFamily="18" charset="0"/>
              </a:rPr>
              <a:t>Mathematics</a:t>
            </a:r>
          </a:p>
          <a:p>
            <a:pPr lvl="0"/>
            <a:r>
              <a:rPr lang="en-US" sz="2400" dirty="0" smtClean="0">
                <a:latin typeface="Times New Roman" panose="02020603050405020304" pitchFamily="18" charset="0"/>
                <a:cs typeface="Times New Roman" panose="02020603050405020304" pitchFamily="18" charset="0"/>
              </a:rPr>
              <a:t>Science</a:t>
            </a:r>
          </a:p>
          <a:p>
            <a:pPr lvl="0"/>
            <a:r>
              <a:rPr lang="en-US" sz="2400" dirty="0" smtClean="0">
                <a:latin typeface="Times New Roman" panose="02020603050405020304" pitchFamily="18" charset="0"/>
                <a:cs typeface="Times New Roman" panose="02020603050405020304" pitchFamily="18" charset="0"/>
              </a:rPr>
              <a:t>History, geography and civics</a:t>
            </a:r>
          </a:p>
          <a:p>
            <a:pPr lvl="0"/>
            <a:r>
              <a:rPr lang="en-US" sz="2400" dirty="0" smtClean="0">
                <a:latin typeface="Times New Roman" panose="02020603050405020304" pitchFamily="18" charset="0"/>
                <a:cs typeface="Times New Roman" panose="02020603050405020304" pitchFamily="18" charset="0"/>
              </a:rPr>
              <a:t>Art and craft</a:t>
            </a:r>
          </a:p>
          <a:p>
            <a:pPr lvl="0"/>
            <a:r>
              <a:rPr lang="en-US" sz="2400" dirty="0" smtClean="0">
                <a:latin typeface="Times New Roman" panose="02020603050405020304" pitchFamily="18" charset="0"/>
                <a:cs typeface="Times New Roman" panose="02020603050405020304" pitchFamily="18" charset="0"/>
              </a:rPr>
              <a:t>Work experience and social service</a:t>
            </a:r>
          </a:p>
          <a:p>
            <a:pPr lvl="0"/>
            <a:r>
              <a:rPr lang="en-US" sz="2400" dirty="0" smtClean="0">
                <a:latin typeface="Times New Roman" panose="02020603050405020304" pitchFamily="18" charset="0"/>
                <a:cs typeface="Times New Roman" panose="02020603050405020304" pitchFamily="18" charset="0"/>
              </a:rPr>
              <a:t>Physical education</a:t>
            </a:r>
          </a:p>
          <a:p>
            <a:pPr lvl="0"/>
            <a:r>
              <a:rPr lang="en-US" sz="2400" dirty="0" smtClean="0">
                <a:latin typeface="Times New Roman" panose="02020603050405020304" pitchFamily="18" charset="0"/>
                <a:cs typeface="Times New Roman" panose="02020603050405020304" pitchFamily="18" charset="0"/>
              </a:rPr>
              <a:t>Education in moral and spiritual values</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76200"/>
            <a:ext cx="6347714" cy="1524000"/>
          </a:xfrm>
        </p:spPr>
        <p:txBody>
          <a:bodyPr>
            <a:normAutofit fontScale="90000"/>
          </a:bodyPr>
          <a:lstStyle/>
          <a:p>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HIGHER SECONDARY STAGE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(CLASS XI – XII)</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p>
        </p:txBody>
      </p:sp>
      <p:sp>
        <p:nvSpPr>
          <p:cNvPr id="5" name="Content Placeholder 4"/>
          <p:cNvSpPr>
            <a:spLocks noGrp="1"/>
          </p:cNvSpPr>
          <p:nvPr>
            <p:ph sz="half" idx="1"/>
          </p:nvPr>
        </p:nvSpPr>
        <p:spPr>
          <a:xfrm>
            <a:off x="1176866" y="1752600"/>
            <a:ext cx="3337560" cy="4181856"/>
          </a:xfrm>
        </p:spPr>
        <p:txBody>
          <a:bodyPr>
            <a:normAutofit fontScale="25000" lnSpcReduction="20000"/>
          </a:bodyPr>
          <a:lstStyle/>
          <a:p>
            <a:pPr lvl="0" algn="ctr"/>
            <a:r>
              <a:rPr lang="en-US" sz="8000" dirty="0">
                <a:latin typeface="Times New Roman" panose="02020603050405020304" pitchFamily="18" charset="0"/>
                <a:cs typeface="Times New Roman" panose="02020603050405020304" pitchFamily="18" charset="0"/>
              </a:rPr>
              <a:t>Any two languages, including any modern Indian language, any modern foreign language and any classical language</a:t>
            </a:r>
          </a:p>
          <a:p>
            <a:pPr algn="ctr"/>
            <a:r>
              <a:rPr lang="en-US" sz="8000" dirty="0">
                <a:latin typeface="Times New Roman" panose="02020603050405020304" pitchFamily="18" charset="0"/>
                <a:cs typeface="Times New Roman" panose="02020603050405020304" pitchFamily="18" charset="0"/>
              </a:rPr>
              <a:t>An additional language</a:t>
            </a:r>
          </a:p>
          <a:p>
            <a:pPr algn="ctr"/>
            <a:r>
              <a:rPr lang="en-US" sz="8000" dirty="0">
                <a:latin typeface="Times New Roman" panose="02020603050405020304" pitchFamily="18" charset="0"/>
                <a:cs typeface="Times New Roman" panose="02020603050405020304" pitchFamily="18" charset="0"/>
              </a:rPr>
              <a:t>History</a:t>
            </a:r>
          </a:p>
          <a:p>
            <a:pPr algn="ctr"/>
            <a:r>
              <a:rPr lang="en-US" sz="8000" dirty="0">
                <a:latin typeface="Times New Roman" panose="02020603050405020304" pitchFamily="18" charset="0"/>
                <a:cs typeface="Times New Roman" panose="02020603050405020304" pitchFamily="18" charset="0"/>
              </a:rPr>
              <a:t>Geography</a:t>
            </a:r>
          </a:p>
          <a:p>
            <a:pPr algn="ctr"/>
            <a:r>
              <a:rPr lang="en-US" sz="8000" dirty="0">
                <a:latin typeface="Times New Roman" panose="02020603050405020304" pitchFamily="18" charset="0"/>
                <a:cs typeface="Times New Roman" panose="02020603050405020304" pitchFamily="18" charset="0"/>
              </a:rPr>
              <a:t>Economics</a:t>
            </a:r>
          </a:p>
          <a:p>
            <a:pPr algn="ctr"/>
            <a:r>
              <a:rPr lang="en-US" sz="8000" dirty="0">
                <a:latin typeface="Times New Roman" panose="02020603050405020304" pitchFamily="18" charset="0"/>
                <a:cs typeface="Times New Roman" panose="02020603050405020304" pitchFamily="18" charset="0"/>
              </a:rPr>
              <a:t>Logic</a:t>
            </a:r>
          </a:p>
          <a:p>
            <a:pPr algn="ctr"/>
            <a:r>
              <a:rPr lang="en-US" sz="8000" dirty="0" smtClean="0">
                <a:latin typeface="Times New Roman" panose="02020603050405020304" pitchFamily="18" charset="0"/>
                <a:cs typeface="Times New Roman" panose="02020603050405020304" pitchFamily="18" charset="0"/>
              </a:rPr>
              <a:t>Psychology</a:t>
            </a:r>
          </a:p>
          <a:p>
            <a:pPr algn="ctr"/>
            <a:r>
              <a:rPr lang="en-US" sz="8000" dirty="0">
                <a:latin typeface="Times New Roman" panose="02020603050405020304" pitchFamily="18" charset="0"/>
                <a:cs typeface="Times New Roman" panose="02020603050405020304" pitchFamily="18" charset="0"/>
              </a:rPr>
              <a:t>Sociology</a:t>
            </a:r>
          </a:p>
          <a:p>
            <a:pPr algn="ctr"/>
            <a:r>
              <a:rPr lang="en-US" sz="8000" dirty="0">
                <a:latin typeface="Times New Roman" panose="02020603050405020304" pitchFamily="18" charset="0"/>
                <a:cs typeface="Times New Roman" panose="02020603050405020304" pitchFamily="18" charset="0"/>
              </a:rPr>
              <a:t>Art</a:t>
            </a:r>
          </a:p>
          <a:p>
            <a:pPr algn="ctr"/>
            <a:endParaRPr lang="en-US" sz="8000" dirty="0">
              <a:latin typeface="Times New Roman" panose="02020603050405020304" pitchFamily="18" charset="0"/>
              <a:cs typeface="Times New Roman" panose="02020603050405020304" pitchFamily="18" charset="0"/>
            </a:endParaRPr>
          </a:p>
          <a:p>
            <a:pPr marL="0" indent="0">
              <a:buNone/>
            </a:pPr>
            <a:endParaRPr lang="en-US" dirty="0"/>
          </a:p>
        </p:txBody>
      </p:sp>
      <p:sp>
        <p:nvSpPr>
          <p:cNvPr id="6" name="Content Placeholder 5"/>
          <p:cNvSpPr>
            <a:spLocks noGrp="1"/>
          </p:cNvSpPr>
          <p:nvPr>
            <p:ph sz="half" idx="2"/>
          </p:nvPr>
        </p:nvSpPr>
        <p:spPr>
          <a:xfrm>
            <a:off x="4648200" y="1600200"/>
            <a:ext cx="4038600" cy="4525963"/>
          </a:xfrm>
        </p:spPr>
        <p:txBody>
          <a:bodyPr>
            <a:normAutofit fontScale="25000" lnSpcReduction="20000"/>
          </a:bodyPr>
          <a:lstStyle/>
          <a:p>
            <a:endParaRPr lang="en-US" sz="2900" dirty="0" smtClean="0">
              <a:latin typeface="Times New Roman" panose="02020603050405020304" pitchFamily="18" charset="0"/>
              <a:cs typeface="Times New Roman" panose="02020603050405020304" pitchFamily="18" charset="0"/>
            </a:endParaRPr>
          </a:p>
          <a:p>
            <a:r>
              <a:rPr lang="en-US" sz="8000" dirty="0">
                <a:latin typeface="Times New Roman" panose="02020603050405020304" pitchFamily="18" charset="0"/>
                <a:cs typeface="Times New Roman" panose="02020603050405020304" pitchFamily="18" charset="0"/>
              </a:rPr>
              <a:t>Physics</a:t>
            </a:r>
          </a:p>
          <a:p>
            <a:r>
              <a:rPr lang="en-US" sz="8000" dirty="0" smtClean="0">
                <a:latin typeface="Times New Roman" panose="02020603050405020304" pitchFamily="18" charset="0"/>
                <a:cs typeface="Times New Roman" panose="02020603050405020304" pitchFamily="18" charset="0"/>
              </a:rPr>
              <a:t>Chemistry</a:t>
            </a:r>
            <a:endParaRPr lang="en-US" sz="8000" dirty="0">
              <a:latin typeface="Times New Roman" panose="02020603050405020304" pitchFamily="18" charset="0"/>
              <a:cs typeface="Times New Roman" panose="02020603050405020304" pitchFamily="18" charset="0"/>
            </a:endParaRPr>
          </a:p>
          <a:p>
            <a:r>
              <a:rPr lang="en-US" sz="8000" dirty="0">
                <a:latin typeface="Times New Roman" panose="02020603050405020304" pitchFamily="18" charset="0"/>
                <a:cs typeface="Times New Roman" panose="02020603050405020304" pitchFamily="18" charset="0"/>
              </a:rPr>
              <a:t>Mathematics</a:t>
            </a:r>
          </a:p>
          <a:p>
            <a:r>
              <a:rPr lang="en-US" sz="8000" dirty="0">
                <a:latin typeface="Times New Roman" panose="02020603050405020304" pitchFamily="18" charset="0"/>
                <a:cs typeface="Times New Roman" panose="02020603050405020304" pitchFamily="18" charset="0"/>
              </a:rPr>
              <a:t>Biology</a:t>
            </a:r>
          </a:p>
          <a:p>
            <a:r>
              <a:rPr lang="en-US" sz="8000" dirty="0">
                <a:latin typeface="Times New Roman" panose="02020603050405020304" pitchFamily="18" charset="0"/>
                <a:cs typeface="Times New Roman" panose="02020603050405020304" pitchFamily="18" charset="0"/>
              </a:rPr>
              <a:t>Geology</a:t>
            </a:r>
          </a:p>
          <a:p>
            <a:r>
              <a:rPr lang="en-US" sz="8000" dirty="0">
                <a:latin typeface="Times New Roman" panose="02020603050405020304" pitchFamily="18" charset="0"/>
                <a:cs typeface="Times New Roman" panose="02020603050405020304" pitchFamily="18" charset="0"/>
              </a:rPr>
              <a:t>Home science</a:t>
            </a:r>
          </a:p>
          <a:p>
            <a:pPr lvl="0"/>
            <a:r>
              <a:rPr lang="en-US" sz="8000" dirty="0">
                <a:latin typeface="Times New Roman" panose="02020603050405020304" pitchFamily="18" charset="0"/>
                <a:cs typeface="Times New Roman" panose="02020603050405020304" pitchFamily="18" charset="0"/>
              </a:rPr>
              <a:t>Work experience and social services</a:t>
            </a:r>
          </a:p>
          <a:p>
            <a:pPr lvl="0"/>
            <a:r>
              <a:rPr lang="en-US" sz="8000" dirty="0">
                <a:latin typeface="Times New Roman" panose="02020603050405020304" pitchFamily="18" charset="0"/>
                <a:cs typeface="Times New Roman" panose="02020603050405020304" pitchFamily="18" charset="0"/>
              </a:rPr>
              <a:t>Physical education</a:t>
            </a:r>
          </a:p>
          <a:p>
            <a:pPr lvl="0"/>
            <a:r>
              <a:rPr lang="en-US" sz="8000" dirty="0">
                <a:latin typeface="Times New Roman" panose="02020603050405020304" pitchFamily="18" charset="0"/>
                <a:cs typeface="Times New Roman" panose="02020603050405020304" pitchFamily="18" charset="0"/>
              </a:rPr>
              <a:t>Art or craft</a:t>
            </a:r>
          </a:p>
          <a:p>
            <a:pPr lvl="0"/>
            <a:r>
              <a:rPr lang="en-US" sz="8000" dirty="0">
                <a:latin typeface="Times New Roman" panose="02020603050405020304" pitchFamily="18" charset="0"/>
                <a:cs typeface="Times New Roman" panose="02020603050405020304" pitchFamily="18" charset="0"/>
              </a:rPr>
              <a:t>Education in moral and spiritual values.</a:t>
            </a:r>
          </a:p>
          <a:p>
            <a:pPr marL="0" indent="0">
              <a:buNone/>
            </a:pPr>
            <a:endParaRPr lang="en-US" dirty="0"/>
          </a:p>
        </p:txBody>
      </p:sp>
    </p:spTree>
    <p:extLst>
      <p:ext uri="{BB962C8B-B14F-4D97-AF65-F5344CB8AC3E}">
        <p14:creationId xmlns:p14="http://schemas.microsoft.com/office/powerpoint/2010/main" val="2140296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447800"/>
            <a:ext cx="6705600" cy="4678364"/>
          </a:xfrm>
        </p:spPr>
        <p:txBody>
          <a:bodyPr>
            <a:normAutofit/>
          </a:bodyPr>
          <a:lstStyle/>
          <a:p>
            <a:pPr lvl="0" algn="just"/>
            <a:r>
              <a:rPr lang="en-US" sz="2400" dirty="0" smtClean="0">
                <a:latin typeface="Times New Roman" panose="02020603050405020304" pitchFamily="18" charset="0"/>
                <a:cs typeface="Times New Roman" panose="02020603050405020304" pitchFamily="18" charset="0"/>
              </a:rPr>
              <a:t>The commission recommended that tuition fees at the primary level were to be abolished.</a:t>
            </a:r>
          </a:p>
          <a:p>
            <a:pPr lvl="0" algn="just"/>
            <a:r>
              <a:rPr lang="en-US" sz="2400" dirty="0" smtClean="0">
                <a:latin typeface="Times New Roman" panose="02020603050405020304" pitchFamily="18" charset="0"/>
                <a:cs typeface="Times New Roman" panose="02020603050405020304" pitchFamily="18" charset="0"/>
              </a:rPr>
              <a:t>Lower secondary education was to be free before the end of the fifth plan. </a:t>
            </a:r>
          </a:p>
          <a:p>
            <a:pPr algn="just"/>
            <a:r>
              <a:rPr lang="en-US" sz="2400" dirty="0" smtClean="0">
                <a:latin typeface="Times New Roman" panose="02020603050405020304" pitchFamily="18" charset="0"/>
                <a:cs typeface="Times New Roman" panose="02020603050405020304" pitchFamily="18" charset="0"/>
              </a:rPr>
              <a:t>At </a:t>
            </a:r>
            <a:r>
              <a:rPr lang="en-US" sz="2400" dirty="0">
                <a:latin typeface="Times New Roman" panose="02020603050405020304" pitchFamily="18" charset="0"/>
                <a:cs typeface="Times New Roman" panose="02020603050405020304" pitchFamily="18" charset="0"/>
              </a:rPr>
              <a:t>primary level, free text books and working material were to be provided.</a:t>
            </a:r>
          </a:p>
          <a:p>
            <a:pPr algn="just"/>
            <a:r>
              <a:rPr lang="en-US" sz="2400" dirty="0" smtClean="0">
                <a:latin typeface="Times New Roman" panose="02020603050405020304" pitchFamily="18" charset="0"/>
                <a:cs typeface="Times New Roman" panose="02020603050405020304" pitchFamily="18" charset="0"/>
              </a:rPr>
              <a:t>At </a:t>
            </a:r>
            <a:r>
              <a:rPr lang="en-US" sz="2400" dirty="0">
                <a:latin typeface="Times New Roman" panose="02020603050405020304" pitchFamily="18" charset="0"/>
                <a:cs typeface="Times New Roman" panose="02020603050405020304" pitchFamily="18" charset="0"/>
              </a:rPr>
              <a:t>the primary stage, scholarships were to be awarded to a needy </a:t>
            </a:r>
            <a:r>
              <a:rPr lang="en-US" dirty="0">
                <a:latin typeface="Times New Roman" panose="02020603050405020304" pitchFamily="18" charset="0"/>
                <a:cs typeface="Times New Roman" panose="02020603050405020304" pitchFamily="18" charset="0"/>
              </a:rPr>
              <a:t>child</a:t>
            </a:r>
          </a:p>
          <a:p>
            <a:pPr lvl="0" algn="just">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90601" y="1524000"/>
            <a:ext cx="5966712" cy="4411133"/>
          </a:xfrm>
        </p:spPr>
        <p:txBody>
          <a:bodyPr/>
          <a:lstStyle/>
          <a:p>
            <a:pPr lvl="0" algn="just"/>
            <a:r>
              <a:rPr lang="en-US" sz="2400" dirty="0" smtClean="0">
                <a:latin typeface="Times New Roman" panose="02020603050405020304" pitchFamily="18" charset="0"/>
                <a:cs typeface="Times New Roman" panose="02020603050405020304" pitchFamily="18" charset="0"/>
              </a:rPr>
              <a:t>Education for the scheduled castes was to be expanded.</a:t>
            </a:r>
          </a:p>
          <a:p>
            <a:pPr lvl="0" algn="just"/>
            <a:r>
              <a:rPr lang="en-US" sz="2400" dirty="0" smtClean="0">
                <a:latin typeface="Times New Roman" panose="02020603050405020304" pitchFamily="18" charset="0"/>
                <a:cs typeface="Times New Roman" panose="02020603050405020304" pitchFamily="18" charset="0"/>
              </a:rPr>
              <a:t>Bold and determined efforts were to be made for the education of women.</a:t>
            </a:r>
          </a:p>
          <a:p>
            <a:pPr lvl="0" algn="just"/>
            <a:r>
              <a:rPr lang="en-US" sz="2400" dirty="0" smtClean="0">
                <a:latin typeface="Times New Roman" panose="02020603050405020304" pitchFamily="18" charset="0"/>
                <a:cs typeface="Times New Roman" panose="02020603050405020304" pitchFamily="18" charset="0"/>
              </a:rPr>
              <a:t>Work </a:t>
            </a:r>
            <a:r>
              <a:rPr lang="en-US" sz="2400" dirty="0">
                <a:latin typeface="Times New Roman" panose="02020603050405020304" pitchFamily="18" charset="0"/>
                <a:cs typeface="Times New Roman" panose="02020603050405020304" pitchFamily="18" charset="0"/>
              </a:rPr>
              <a:t>experience might be considered an innovation of the commission.</a:t>
            </a:r>
            <a:endParaRPr lang="en-US" sz="2400" dirty="0" smtClean="0">
              <a:latin typeface="Times New Roman" panose="02020603050405020304" pitchFamily="18" charset="0"/>
              <a:cs typeface="Times New Roman" panose="02020603050405020304" pitchFamily="18" charset="0"/>
            </a:endParaRP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anose="02020603050405020304" pitchFamily="18" charset="0"/>
                <a:cs typeface="Times New Roman" panose="02020603050405020304" pitchFamily="18" charset="0"/>
              </a:rPr>
              <a:t>CONCLUSION</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4800" y="1676400"/>
            <a:ext cx="7086600" cy="4364963"/>
          </a:xfrm>
        </p:spPr>
        <p:txBody>
          <a:bodyPr/>
          <a:lstStyle/>
          <a:p>
            <a:pPr algn="just">
              <a:buNone/>
            </a:pPr>
            <a:r>
              <a:rPr lang="en-US" sz="2400" dirty="0" smtClean="0">
                <a:latin typeface="Times New Roman" panose="02020603050405020304" pitchFamily="18" charset="0"/>
                <a:cs typeface="Times New Roman" panose="02020603050405020304" pitchFamily="18" charset="0"/>
              </a:rPr>
              <a:t>		The commission recommended fewer holidays, increase in working hours, decrease in examination days, and home work in long holidays and self study by using libraries, reading rooms, laboratories and workshops etc.</a:t>
            </a:r>
          </a:p>
          <a:p>
            <a:pPr>
              <a:buNone/>
            </a:pPr>
            <a:endParaRPr lang="en-US" dirty="0"/>
          </a:p>
        </p:txBody>
      </p:sp>
    </p:spTree>
    <p:extLst>
      <p:ext uri="{BB962C8B-B14F-4D97-AF65-F5344CB8AC3E}">
        <p14:creationId xmlns:p14="http://schemas.microsoft.com/office/powerpoint/2010/main" val="14248851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REFERENCES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598" y="1600200"/>
            <a:ext cx="6629401" cy="4441163"/>
          </a:xfrm>
        </p:spPr>
        <p:txBody>
          <a:bodyPr>
            <a:normAutofit/>
          </a:bodyPr>
          <a:lstStyle/>
          <a:p>
            <a:pPr algn="just">
              <a:buFont typeface="Wingdings" panose="05000000000000000000" pitchFamily="2" charset="2"/>
              <a:buChar char="Ø"/>
            </a:pPr>
            <a:r>
              <a:rPr lang="en-US" sz="2400" dirty="0" err="1" smtClean="0">
                <a:latin typeface="Times New Roman" panose="02020603050405020304" pitchFamily="18" charset="0"/>
                <a:cs typeface="Times New Roman" panose="02020603050405020304" pitchFamily="18" charset="0"/>
              </a:rPr>
              <a:t>Dutt</a:t>
            </a:r>
            <a:r>
              <a:rPr lang="en-US" sz="2400" dirty="0" smtClean="0">
                <a:latin typeface="Times New Roman" panose="02020603050405020304" pitchFamily="18" charset="0"/>
                <a:cs typeface="Times New Roman" panose="02020603050405020304" pitchFamily="18" charset="0"/>
              </a:rPr>
              <a:t>, B. &amp; Garg, </a:t>
            </a:r>
            <a:r>
              <a:rPr lang="en-US" sz="2400" dirty="0" err="1" smtClean="0">
                <a:latin typeface="Times New Roman" panose="02020603050405020304" pitchFamily="18" charset="0"/>
                <a:cs typeface="Times New Roman" panose="02020603050405020304" pitchFamily="18" charset="0"/>
              </a:rPr>
              <a:t>Jyoti</a:t>
            </a:r>
            <a:r>
              <a:rPr lang="en-US" sz="2400" dirty="0" smtClean="0">
                <a:latin typeface="Times New Roman" panose="02020603050405020304" pitchFamily="18" charset="0"/>
                <a:cs typeface="Times New Roman" panose="02020603050405020304" pitchFamily="18" charset="0"/>
              </a:rPr>
              <a:t>. (2012). </a:t>
            </a:r>
            <a:r>
              <a:rPr lang="en-US" sz="2400" i="1" dirty="0" smtClean="0">
                <a:latin typeface="Times New Roman" panose="02020603050405020304" pitchFamily="18" charset="0"/>
                <a:cs typeface="Times New Roman" panose="02020603050405020304" pitchFamily="18" charset="0"/>
              </a:rPr>
              <a:t>Educational Planning and administration</a:t>
            </a:r>
            <a:r>
              <a:rPr lang="en-US" sz="2400" dirty="0" smtClean="0">
                <a:latin typeface="Times New Roman" panose="02020603050405020304" pitchFamily="18" charset="0"/>
                <a:cs typeface="Times New Roman" panose="02020603050405020304" pitchFamily="18" charset="0"/>
              </a:rPr>
              <a:t>. New Delhi: Global Publications.</a:t>
            </a:r>
          </a:p>
          <a:p>
            <a:pPr algn="just">
              <a:buFont typeface="Wingdings" panose="05000000000000000000" pitchFamily="2" charset="2"/>
              <a:buChar char="Ø"/>
            </a:pPr>
            <a:r>
              <a:rPr lang="en-US" sz="2400" dirty="0" err="1" smtClean="0">
                <a:latin typeface="Times New Roman" panose="02020603050405020304" pitchFamily="18" charset="0"/>
                <a:cs typeface="Times New Roman" panose="02020603050405020304" pitchFamily="18" charset="0"/>
              </a:rPr>
              <a:t>Mathur</a:t>
            </a:r>
            <a:r>
              <a:rPr lang="en-US" sz="2400" dirty="0" smtClean="0">
                <a:latin typeface="Times New Roman" panose="02020603050405020304" pitchFamily="18" charset="0"/>
                <a:cs typeface="Times New Roman" panose="02020603050405020304" pitchFamily="18" charset="0"/>
              </a:rPr>
              <a:t>, S. S. (1990). </a:t>
            </a:r>
            <a:r>
              <a:rPr lang="en-US" sz="2400" i="1" dirty="0" smtClean="0">
                <a:latin typeface="Times New Roman" panose="02020603050405020304" pitchFamily="18" charset="0"/>
                <a:cs typeface="Times New Roman" panose="02020603050405020304" pitchFamily="18" charset="0"/>
              </a:rPr>
              <a:t>Educational administration and management.</a:t>
            </a:r>
            <a:r>
              <a:rPr lang="en-US" sz="2400" dirty="0" smtClean="0">
                <a:latin typeface="Times New Roman" panose="02020603050405020304" pitchFamily="18" charset="0"/>
                <a:cs typeface="Times New Roman" panose="02020603050405020304" pitchFamily="18" charset="0"/>
              </a:rPr>
              <a:t> India: The Indian Publications.</a:t>
            </a:r>
          </a:p>
          <a:p>
            <a:pPr algn="just">
              <a:buFont typeface="Wingdings" panose="05000000000000000000" pitchFamily="2" charset="2"/>
              <a:buChar char="Ø"/>
            </a:pPr>
            <a:r>
              <a:rPr lang="en-US" sz="2400" dirty="0" smtClean="0">
                <a:latin typeface="Times New Roman" panose="02020603050405020304" pitchFamily="18" charset="0"/>
                <a:cs typeface="Times New Roman" panose="02020603050405020304" pitchFamily="18" charset="0"/>
              </a:rPr>
              <a:t>Ministry of Education. (1966). </a:t>
            </a:r>
            <a:r>
              <a:rPr lang="en-US" sz="2400" i="1" dirty="0" smtClean="0">
                <a:latin typeface="Times New Roman" panose="02020603050405020304" pitchFamily="18" charset="0"/>
                <a:cs typeface="Times New Roman" panose="02020603050405020304" pitchFamily="18" charset="0"/>
              </a:rPr>
              <a:t>Report of the education commission (1964-66): Education and national development.</a:t>
            </a:r>
            <a:r>
              <a:rPr lang="en-US" sz="2400" dirty="0" smtClean="0">
                <a:latin typeface="Times New Roman" panose="02020603050405020304" pitchFamily="18" charset="0"/>
                <a:cs typeface="Times New Roman" panose="02020603050405020304" pitchFamily="18" charset="0"/>
              </a:rPr>
              <a:t> New Delhi: Govt. of India.</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10600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				</a:t>
            </a:r>
          </a:p>
          <a:p>
            <a:pPr>
              <a:buNone/>
            </a:pPr>
            <a:endParaRPr lang="en-US" dirty="0" smtClean="0"/>
          </a:p>
          <a:p>
            <a:pPr>
              <a:buNone/>
            </a:pPr>
            <a:r>
              <a:rPr lang="en-US" sz="4800" dirty="0" smtClean="0">
                <a:latin typeface="Times New Roman" panose="02020603050405020304" pitchFamily="18" charset="0"/>
                <a:cs typeface="Times New Roman" panose="02020603050405020304" pitchFamily="18" charset="0"/>
              </a:rPr>
              <a:t>			    THANK YOU</a:t>
            </a:r>
            <a:endParaRPr lang="en-US" sz="4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609601"/>
            <a:ext cx="6798734" cy="1219199"/>
          </a:xfrm>
        </p:spPr>
        <p:txBody>
          <a:bodyPr>
            <a:normAutofit/>
          </a:bodyPr>
          <a:lstStyle/>
          <a:p>
            <a:r>
              <a:rPr lang="en-US" sz="3600" b="1" dirty="0" smtClean="0">
                <a:latin typeface="Times New Roman" panose="02020603050405020304" pitchFamily="18" charset="0"/>
                <a:cs typeface="Times New Roman" panose="02020603050405020304" pitchFamily="18" charset="0"/>
              </a:rPr>
              <a:t>INTRODUCTION</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1" y="1600200"/>
            <a:ext cx="6781800" cy="4334933"/>
          </a:xfrm>
        </p:spPr>
        <p:txBody>
          <a:bodyPr>
            <a:normAutofit/>
          </a:bodyPr>
          <a:lstStyle/>
          <a:p>
            <a:pPr lvl="0" algn="just">
              <a:buNone/>
            </a:pPr>
            <a:r>
              <a:rPr lang="en-US" sz="2800" dirty="0" smtClean="0">
                <a:latin typeface="Times New Roman" panose="02020603050405020304" pitchFamily="18" charset="0"/>
                <a:cs typeface="Times New Roman" panose="02020603050405020304" pitchFamily="18" charset="0"/>
              </a:rPr>
              <a:t>	The National Education Commission was appointed in 1964 and it reported in 1966. Its chairman was Dr. D. S. Kothari, Chairman, University Grants Commission.</a:t>
            </a:r>
          </a:p>
          <a:p>
            <a:pPr lvl="0" algn="just">
              <a:buNone/>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The terms of reference were to </a:t>
            </a:r>
            <a:r>
              <a:rPr lang="en-US" sz="2800" b="1" dirty="0" smtClean="0">
                <a:latin typeface="Times New Roman" panose="02020603050405020304" pitchFamily="18" charset="0"/>
                <a:cs typeface="Times New Roman" panose="02020603050405020304" pitchFamily="18" charset="0"/>
              </a:rPr>
              <a:t>advice government on national pattern of education</a:t>
            </a:r>
            <a:r>
              <a:rPr lang="en-US" sz="2800" dirty="0" smtClean="0">
                <a:latin typeface="Times New Roman" panose="02020603050405020304" pitchFamily="18" charset="0"/>
                <a:cs typeface="Times New Roman" panose="02020603050405020304" pitchFamily="18" charset="0"/>
              </a:rPr>
              <a:t> and on the </a:t>
            </a:r>
            <a:r>
              <a:rPr lang="en-US" sz="2800" b="1" dirty="0" smtClean="0">
                <a:latin typeface="Times New Roman" panose="02020603050405020304" pitchFamily="18" charset="0"/>
                <a:cs typeface="Times New Roman" panose="02020603050405020304" pitchFamily="18" charset="0"/>
              </a:rPr>
              <a:t>general principles and policies for the development of education at all stages</a:t>
            </a:r>
            <a:r>
              <a:rPr lang="en-US" sz="2800" dirty="0" smtClean="0">
                <a:latin typeface="Times New Roman" panose="02020603050405020304" pitchFamily="18" charset="0"/>
                <a:cs typeface="Times New Roman" panose="02020603050405020304" pitchFamily="18" charset="0"/>
              </a:rPr>
              <a:t> and all its aspects.</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imes New Roman" panose="02020603050405020304" pitchFamily="18" charset="0"/>
                <a:cs typeface="Times New Roman" panose="02020603050405020304" pitchFamily="18" charset="0"/>
              </a:rPr>
              <a:t>SALIENT FEATURES OF KOTHARI COMMISSION</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lvl="0" algn="just"/>
            <a:r>
              <a:rPr lang="en-US" sz="2400" dirty="0" smtClean="0">
                <a:latin typeface="Times New Roman" panose="02020603050405020304" pitchFamily="18" charset="0"/>
                <a:cs typeface="Times New Roman" panose="02020603050405020304" pitchFamily="18" charset="0"/>
              </a:rPr>
              <a:t>The recommendations laid down aims of education – economic, political, emotional, social, scientific, and personal.</a:t>
            </a:r>
          </a:p>
          <a:p>
            <a:pPr lvl="0" algn="just"/>
            <a:r>
              <a:rPr lang="en-US" sz="2400" dirty="0" smtClean="0">
                <a:latin typeface="Times New Roman" panose="02020603050405020304" pitchFamily="18" charset="0"/>
                <a:cs typeface="Times New Roman" panose="02020603050405020304" pitchFamily="18" charset="0"/>
              </a:rPr>
              <a:t>It recommended qualitative improvements and quantitative expansion.</a:t>
            </a:r>
          </a:p>
          <a:p>
            <a:pPr lvl="0" algn="just"/>
            <a:r>
              <a:rPr lang="en-US" sz="2400" dirty="0" smtClean="0">
                <a:latin typeface="Times New Roman" panose="02020603050405020304" pitchFamily="18" charset="0"/>
                <a:cs typeface="Times New Roman" panose="02020603050405020304" pitchFamily="18" charset="0"/>
              </a:rPr>
              <a:t>Educational pyramid was to be built from pre-primary to the university levels.</a:t>
            </a:r>
          </a:p>
          <a:p>
            <a:pPr>
              <a:buNone/>
            </a:pPr>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a:xfrm>
            <a:off x="762001" y="1371600"/>
            <a:ext cx="6400800" cy="4563533"/>
          </a:xfrm>
        </p:spPr>
        <p:txBody>
          <a:bodyPr/>
          <a:lstStyle/>
          <a:p>
            <a:pPr lvl="0" algn="just"/>
            <a:r>
              <a:rPr lang="en-US" sz="2400" dirty="0" smtClean="0">
                <a:latin typeface="Times New Roman" panose="02020603050405020304" pitchFamily="18" charset="0"/>
                <a:cs typeface="Times New Roman" panose="02020603050405020304" pitchFamily="18" charset="0"/>
              </a:rPr>
              <a:t>Professional preparation of teachers was considered crucial to the qualitative improvement of education. </a:t>
            </a:r>
          </a:p>
          <a:p>
            <a:pPr lvl="0" algn="just"/>
            <a:r>
              <a:rPr lang="en-US" sz="2400" dirty="0" smtClean="0">
                <a:latin typeface="Times New Roman" panose="02020603050405020304" pitchFamily="18" charset="0"/>
                <a:cs typeface="Times New Roman" panose="02020603050405020304" pitchFamily="18" charset="0"/>
              </a:rPr>
              <a:t>Salary scales were fixed and improved.</a:t>
            </a:r>
          </a:p>
          <a:p>
            <a:pPr lvl="0"/>
            <a:r>
              <a:rPr lang="en-US" sz="2400" dirty="0" smtClean="0">
                <a:latin typeface="Times New Roman" panose="02020603050405020304" pitchFamily="18" charset="0"/>
                <a:cs typeface="Times New Roman" panose="02020603050405020304" pitchFamily="18" charset="0"/>
              </a:rPr>
              <a:t>Curriculum was laid down from pre-primary to university stages.</a:t>
            </a:r>
          </a:p>
          <a:p>
            <a:pPr lvl="0"/>
            <a:r>
              <a:rPr lang="en-US" sz="2400" dirty="0" smtClean="0">
                <a:latin typeface="Times New Roman" panose="02020603050405020304" pitchFamily="18" charset="0"/>
                <a:cs typeface="Times New Roman" panose="02020603050405020304" pitchFamily="18" charset="0"/>
              </a:rPr>
              <a:t>New teaching methods were to be used.</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14401" y="1371601"/>
            <a:ext cx="6042912" cy="4563532"/>
          </a:xfrm>
        </p:spPr>
        <p:txBody>
          <a:bodyPr/>
          <a:lstStyle/>
          <a:p>
            <a:pPr lvl="0" algn="just"/>
            <a:r>
              <a:rPr lang="en-US" sz="2400" dirty="0" smtClean="0">
                <a:latin typeface="Times New Roman" panose="02020603050405020304" pitchFamily="18" charset="0"/>
                <a:cs typeface="Times New Roman" panose="02020603050405020304" pitchFamily="18" charset="0"/>
              </a:rPr>
              <a:t>Guidance and counseling were to be the integral part of education.</a:t>
            </a:r>
          </a:p>
          <a:p>
            <a:pPr lvl="0" algn="just"/>
            <a:r>
              <a:rPr lang="en-US" sz="2400" dirty="0" smtClean="0">
                <a:latin typeface="Times New Roman" panose="02020603050405020304" pitchFamily="18" charset="0"/>
                <a:cs typeface="Times New Roman" panose="02020603050405020304" pitchFamily="18" charset="0"/>
              </a:rPr>
              <a:t>Recommendations were made to ensure equality in educational opportunities between male and female population and between advanced and backward sections of society.</a:t>
            </a:r>
          </a:p>
          <a:p>
            <a:pPr algn="just"/>
            <a:r>
              <a:rPr lang="en-US" sz="2400" dirty="0" smtClean="0">
                <a:latin typeface="Times New Roman" panose="02020603050405020304" pitchFamily="18" charset="0"/>
                <a:cs typeface="Times New Roman" panose="02020603050405020304" pitchFamily="18" charset="0"/>
              </a:rPr>
              <a:t>Work experience was recommended for students at all levels.</a:t>
            </a:r>
          </a:p>
          <a:p>
            <a:pPr lvl="0" algn="just"/>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915337"/>
            <a:ext cx="6798734" cy="913463"/>
          </a:xfrm>
        </p:spPr>
        <p:txBody>
          <a:bodyPr>
            <a:normAutofit/>
          </a:bodyPr>
          <a:lstStyle/>
          <a:p>
            <a:r>
              <a:rPr lang="en-US" sz="3600" b="1" dirty="0" smtClean="0">
                <a:latin typeface="Times New Roman" panose="02020603050405020304" pitchFamily="18" charset="0"/>
                <a:cs typeface="Times New Roman" panose="02020603050405020304" pitchFamily="18" charset="0"/>
              </a:rPr>
              <a:t>NATIONAL AIMS</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3401" y="1981201"/>
            <a:ext cx="6705600" cy="3953932"/>
          </a:xfrm>
        </p:spPr>
        <p:txBody>
          <a:bodyPr>
            <a:normAutofit/>
          </a:bodyPr>
          <a:lstStyle/>
          <a:p>
            <a:pPr lvl="0" algn="just"/>
            <a:r>
              <a:rPr lang="en-US" sz="2400" dirty="0" smtClean="0">
                <a:latin typeface="Times New Roman" panose="02020603050405020304" pitchFamily="18" charset="0"/>
                <a:cs typeface="Times New Roman" panose="02020603050405020304" pitchFamily="18" charset="0"/>
              </a:rPr>
              <a:t>Education was to be related to productivity and national integration.</a:t>
            </a:r>
          </a:p>
          <a:p>
            <a:pPr lvl="0" algn="just"/>
            <a:r>
              <a:rPr lang="en-US" sz="2400" dirty="0" smtClean="0">
                <a:latin typeface="Times New Roman" panose="02020603050405020304" pitchFamily="18" charset="0"/>
                <a:cs typeface="Times New Roman" panose="02020603050405020304" pitchFamily="18" charset="0"/>
              </a:rPr>
              <a:t>It was to strengthen social integration and consolidate democracy as a form of government and help the country to adopt it as a way of life.</a:t>
            </a:r>
          </a:p>
          <a:p>
            <a:pPr lvl="0" algn="just"/>
            <a:r>
              <a:rPr lang="en-US" sz="2400" dirty="0" smtClean="0">
                <a:latin typeface="Times New Roman" panose="02020603050405020304" pitchFamily="18" charset="0"/>
                <a:cs typeface="Times New Roman" panose="02020603050405020304" pitchFamily="18" charset="0"/>
              </a:rPr>
              <a:t>It was to hasten the process of modernization.</a:t>
            </a:r>
          </a:p>
          <a:p>
            <a:pPr lvl="0" algn="just"/>
            <a:r>
              <a:rPr lang="en-US" sz="2400" dirty="0" smtClean="0">
                <a:latin typeface="Times New Roman" panose="02020603050405020304" pitchFamily="18" charset="0"/>
                <a:cs typeface="Times New Roman" panose="02020603050405020304" pitchFamily="18" charset="0"/>
              </a:rPr>
              <a:t>It was to strive to build character by activation of social, moral and spiritual values.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685801"/>
            <a:ext cx="6798734" cy="1219199"/>
          </a:xfrm>
        </p:spPr>
        <p:txBody>
          <a:bodyPr>
            <a:noAutofit/>
          </a:bodyPr>
          <a:lstStyle/>
          <a:p>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STRUCTURE OF EDUCATION</a:t>
            </a: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90599" y="1905001"/>
            <a:ext cx="6705601" cy="4030132"/>
          </a:xfrm>
        </p:spPr>
        <p:txBody>
          <a:bodyPr>
            <a:normAutofit/>
          </a:bodyPr>
          <a:lstStyle/>
          <a:p>
            <a:pPr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It was recommended that the educational pyramid required division into stages and their interrelationship,</a:t>
            </a:r>
          </a:p>
          <a:p>
            <a:pPr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duration of different stages,</a:t>
            </a:r>
          </a:p>
          <a:p>
            <a:pPr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the quality of teachers,</a:t>
            </a: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a:t>
            </a:r>
            <a:r>
              <a:rPr lang="en-US" sz="2400" dirty="0" smtClean="0">
                <a:latin typeface="Times New Roman" panose="02020603050405020304" pitchFamily="18" charset="0"/>
                <a:cs typeface="Times New Roman" panose="02020603050405020304" pitchFamily="18" charset="0"/>
              </a:rPr>
              <a:t>urriculum,</a:t>
            </a:r>
            <a:endParaRPr lang="en-US" sz="24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a:t>
            </a:r>
            <a:r>
              <a:rPr lang="en-US" sz="2400" dirty="0" smtClean="0">
                <a:latin typeface="Times New Roman" panose="02020603050405020304" pitchFamily="18" charset="0"/>
                <a:cs typeface="Times New Roman" panose="02020603050405020304" pitchFamily="18" charset="0"/>
              </a:rPr>
              <a:t>ethods of teaching and evaluation equipment and building and utilization of available facilities. </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381001"/>
            <a:ext cx="6798734" cy="1676399"/>
          </a:xfrm>
        </p:spPr>
        <p:txBody>
          <a:bodyPr>
            <a:noAutofit/>
          </a:bodyPr>
          <a:lstStyle/>
          <a:p>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
            </a:r>
            <a:br>
              <a:rPr lang="en-US" sz="3600" b="1" dirty="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STRUCTURE OF PRIMARY EDUCATION</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43000"/>
            <a:ext cx="6324600" cy="4983163"/>
          </a:xfrm>
        </p:spPr>
        <p:txBody>
          <a:bodyPr>
            <a:normAutofit lnSpcReduction="10000"/>
          </a:bodyPr>
          <a:lstStyle/>
          <a:p>
            <a:pPr marL="0" indent="0" algn="just">
              <a:buNone/>
            </a:pPr>
            <a:endParaRPr lang="en-US" dirty="0" smtClean="0"/>
          </a:p>
          <a:p>
            <a:pPr marL="0" indent="0" algn="just">
              <a:buNone/>
            </a:pPr>
            <a:endParaRPr lang="en-US" dirty="0" smtClean="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endParaRPr lang="en-US" dirty="0" smtClean="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Pre-primary education – pre-primary, pre-basic, kindergarten, Montessori. </a:t>
            </a:r>
          </a:p>
          <a:p>
            <a:pPr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Primary education – class I to VII or I to VIII which included lower primary classes (I – IV) or (I to V) in some States, lower primary in some other states and lower elementary still in some states.</a:t>
            </a:r>
          </a:p>
          <a:p>
            <a:pPr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Higher primary education – Classes V-VII or VI – VIII.</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LOWER PRIMARY STAGE</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 (CLASS I – IV)</a:t>
            </a:r>
            <a:br>
              <a:rPr lang="en-US" sz="3600" b="1"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599" y="2362200"/>
            <a:ext cx="6347714" cy="3679163"/>
          </a:xfrm>
        </p:spPr>
        <p:txBody>
          <a:bodyPr>
            <a:normAutofit/>
          </a:bodyPr>
          <a:lstStyle/>
          <a:p>
            <a:pPr lvl="0"/>
            <a:r>
              <a:rPr lang="en-US" sz="2400" dirty="0" smtClean="0">
                <a:latin typeface="Times New Roman" panose="02020603050405020304" pitchFamily="18" charset="0"/>
                <a:cs typeface="Times New Roman" panose="02020603050405020304" pitchFamily="18" charset="0"/>
              </a:rPr>
              <a:t>One language – the mother tongue or the regional language</a:t>
            </a:r>
          </a:p>
          <a:p>
            <a:pPr lvl="0"/>
            <a:r>
              <a:rPr lang="en-US" sz="2400" dirty="0" smtClean="0">
                <a:latin typeface="Times New Roman" panose="02020603050405020304" pitchFamily="18" charset="0"/>
                <a:cs typeface="Times New Roman" panose="02020603050405020304" pitchFamily="18" charset="0"/>
              </a:rPr>
              <a:t>Mathematics</a:t>
            </a:r>
          </a:p>
          <a:p>
            <a:pPr lvl="0"/>
            <a:r>
              <a:rPr lang="en-US" sz="2400" dirty="0" smtClean="0">
                <a:latin typeface="Times New Roman" panose="02020603050405020304" pitchFamily="18" charset="0"/>
                <a:cs typeface="Times New Roman" panose="02020603050405020304" pitchFamily="18" charset="0"/>
              </a:rPr>
              <a:t>Study of environment (covering science and social studies in class III or IV)</a:t>
            </a:r>
          </a:p>
          <a:p>
            <a:pPr lvl="0"/>
            <a:r>
              <a:rPr lang="en-US" sz="2400" dirty="0" smtClean="0">
                <a:latin typeface="Times New Roman" panose="02020603050405020304" pitchFamily="18" charset="0"/>
                <a:cs typeface="Times New Roman" panose="02020603050405020304" pitchFamily="18" charset="0"/>
              </a:rPr>
              <a:t>Creative activities</a:t>
            </a:r>
          </a:p>
          <a:p>
            <a:pPr lvl="0"/>
            <a:r>
              <a:rPr lang="en-US" sz="2400" dirty="0" smtClean="0">
                <a:latin typeface="Times New Roman" panose="02020603050405020304" pitchFamily="18" charset="0"/>
                <a:cs typeface="Times New Roman" panose="02020603050405020304" pitchFamily="18" charset="0"/>
              </a:rPr>
              <a:t>Work experience and social service</a:t>
            </a:r>
          </a:p>
          <a:p>
            <a:pPr lvl="0"/>
            <a:r>
              <a:rPr lang="en-US" sz="2400" dirty="0" smtClean="0">
                <a:latin typeface="Times New Roman" panose="02020603050405020304" pitchFamily="18" charset="0"/>
                <a:cs typeface="Times New Roman" panose="02020603050405020304" pitchFamily="18" charset="0"/>
              </a:rPr>
              <a:t>Health education</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164</TotalTime>
  <Words>611</Words>
  <Application>Microsoft Office PowerPoint</Application>
  <PresentationFormat>On-screen Show (4:3)</PresentationFormat>
  <Paragraphs>109</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Times New Roman</vt:lpstr>
      <vt:lpstr>Trebuchet MS</vt:lpstr>
      <vt:lpstr>Wingdings</vt:lpstr>
      <vt:lpstr>Wingdings 3</vt:lpstr>
      <vt:lpstr>Facet</vt:lpstr>
      <vt:lpstr>KOTHARI COMMISION</vt:lpstr>
      <vt:lpstr>INTRODUCTION</vt:lpstr>
      <vt:lpstr>SALIENT FEATURES OF KOTHARI COMMISSION</vt:lpstr>
      <vt:lpstr>  </vt:lpstr>
      <vt:lpstr>PowerPoint Presentation</vt:lpstr>
      <vt:lpstr>NATIONAL AIMS</vt:lpstr>
      <vt:lpstr> STRUCTURE OF EDUCATION </vt:lpstr>
      <vt:lpstr>  STRUCTURE OF PRIMARY EDUCATION</vt:lpstr>
      <vt:lpstr> LOWER PRIMARY STAGE  (CLASS I – IV)  </vt:lpstr>
      <vt:lpstr> HIGHER PRIMARY STAGE  (CLASS V-VIII)</vt:lpstr>
      <vt:lpstr>LOWER SECONDARY STAGE  (CLASS IX- X)</vt:lpstr>
      <vt:lpstr> HIGHER SECONDARY STAGE  (CLASS XI – XII) </vt:lpstr>
      <vt:lpstr>PowerPoint Presentation</vt:lpstr>
      <vt:lpstr>PowerPoint Presentation</vt:lpstr>
      <vt:lpstr>CONCLUSION</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KOTHARI COMMISION</dc:title>
  <dc:creator>GOD</dc:creator>
  <cp:lastModifiedBy>GOD</cp:lastModifiedBy>
  <cp:revision>68</cp:revision>
  <dcterms:created xsi:type="dcterms:W3CDTF">2006-08-16T00:00:00Z</dcterms:created>
  <dcterms:modified xsi:type="dcterms:W3CDTF">2020-07-31T14:12:29Z</dcterms:modified>
</cp:coreProperties>
</file>